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1" r:id="rId4"/>
    <p:sldId id="259" r:id="rId5"/>
    <p:sldId id="262" r:id="rId6"/>
    <p:sldId id="25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B5F7"/>
    <a:srgbClr val="162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240" autoAdjust="0"/>
  </p:normalViewPr>
  <p:slideViewPr>
    <p:cSldViewPr snapToGrid="0">
      <p:cViewPr varScale="1">
        <p:scale>
          <a:sx n="251" d="100"/>
          <a:sy n="251" d="100"/>
        </p:scale>
        <p:origin x="23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F4554-4018-0224-EA35-4E6C140EA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D2179E-1F80-08DE-177C-9DA0F9B20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BFFA9-4013-4042-BAD4-CBBF87B8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4F628-0877-68EC-15C4-49A00BD9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7D339-DCCC-C2C6-4AF2-99B6058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079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DAFED-26A2-4004-1404-D53AB56F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CC7AA3-73C3-FBE9-F589-8E6B98AC4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665B4-7E6F-5ECD-17F2-1D7C5D59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B35A3A-BE00-61EE-1705-25297BEC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82BF44-2382-8D7E-D0EA-B6669367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1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1D994F-7199-A6B9-2959-BD39016A3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574059-6EC3-68A4-CEF8-2E7E57FED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B6B20F-BBBC-4626-7881-246AC83D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9B523-CC0F-F42C-7ED2-FF599924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9D8E7E-7A9F-C34B-042F-722276E4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14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CDC47-70F1-02E6-0A08-256AA54B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8FF5D-C06E-200F-521B-397854F70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2DB4E-6572-703D-E923-0F13390E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916D13-F7BC-001E-5922-CE279850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7D6CF4-3086-A624-C43A-862226D1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43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924E2-905E-4E8A-6B29-4DAB04C5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B2DB6E-4A1C-920A-C3C0-A7174E688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2ACDED-6432-A317-B0B6-792B1560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A9A000-C4A4-2EC8-39E2-807E51EC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54F53B-1D28-CBBA-BC4D-B359ABB4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6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4449A-E3DC-7AC9-0AC3-D36D6DC6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13570-D1E5-9BF4-1E24-D0DE4F1A5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25DC40-98FC-E1CC-C709-DF59744E1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E00EF8-0E30-6C8D-7013-2E60055E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202FC3-1575-1A62-EF74-39F8394F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7C6667-213B-7CE7-99E8-81DF6400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07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32B5D-2B31-2BDB-B379-86A3F69C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E54102-7C4E-CD7F-32BB-E06676AAD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4E0A55-179D-D328-A41C-F89247E49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0DE81E-E830-D53A-DFF6-E4F7CA4B6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0DC935-3322-5430-617E-006856BCA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A38247-3C82-C73F-0DF9-0EDF4112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E40F96-6577-C700-A3F9-3330622E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8A4928-1EBE-1646-20BF-65D9050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03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D0878-0FD3-6734-B76C-000D86D5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BB381D-E4E8-B3C9-9FAE-642A72033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882A3D-4B5B-22BD-D3AF-B36CCB22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F96225-F0E7-FF0B-CA4C-78ED0BEF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52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F48D0B-76CB-C323-20FD-54AB1D664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8888EB-F056-C0C6-4614-C5E350D86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D48BA8-185B-98F6-1092-4AB4E8F9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63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DD374-5830-5429-B5B1-F579277B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33EAD-2FC8-3013-B06D-13C73C8E5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67F935-BB3B-B52A-1BD5-D7FADABB8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08F987-4630-1522-3354-625748E28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587491-B90C-30C8-D8FF-C2371B57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09B629-1A11-E021-38B7-BF461A21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9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05E00-FFB1-CC4B-95DF-F4257D77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7AB62A-FC97-F0F9-3516-7B3628EF3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018973-3756-C955-FB89-AAFEF86E7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C90434-45C7-9642-2235-483EF717E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9836DD-C9EF-BB6E-8040-3971AB7B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B8B5CE-DFCC-4531-1CB9-A2C762F6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6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6D29C1-7BEE-648D-64A8-37CFE3AC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772D9-9423-3E95-C954-B58F89613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70924-7FF5-4596-2F23-5A47291DE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8AE0E-9A27-4377-858E-7D0D891351DA}" type="datetimeFigureOut">
              <a:rPr lang="zh-CN" altLang="en-US" smtClean="0"/>
              <a:t>2025/7/1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180BFA-A421-E568-82FE-79632F287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78DD0C-3FE3-1515-4F7D-0AFD28082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2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2D4E"/>
            </a:gs>
            <a:gs pos="100000">
              <a:srgbClr val="3FB5F7"/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1BD082-30F1-2DE6-7016-AAA6A5029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43E6D1-98D3-BBF8-7C0D-700209A0AEF5}"/>
              </a:ext>
            </a:extLst>
          </p:cNvPr>
          <p:cNvGrpSpPr/>
          <p:nvPr/>
        </p:nvGrpSpPr>
        <p:grpSpPr>
          <a:xfrm>
            <a:off x="5999948" y="2205811"/>
            <a:ext cx="3677289" cy="1987614"/>
            <a:chOff x="5843987" y="1579885"/>
            <a:chExt cx="3677289" cy="198761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D3860DF-580C-6548-B763-ADA75F4DF0D6}"/>
                </a:ext>
              </a:extLst>
            </p:cNvPr>
            <p:cNvSpPr txBox="1"/>
            <p:nvPr/>
          </p:nvSpPr>
          <p:spPr>
            <a:xfrm>
              <a:off x="6002651" y="3290500"/>
              <a:ext cx="3359959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algn="ctr">
                <a:defRPr sz="1600" spc="100">
                  <a:solidFill>
                    <a:schemeClr val="bg1"/>
                  </a:solidFill>
                  <a:effectLst>
                    <a:outerShdw blurRad="203200" dir="2700000" algn="tl">
                      <a:srgbClr val="000000">
                        <a:alpha val="2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1800" dirty="0"/>
                <a:t>WEB3 BRAIN OF ACADEMIC</a:t>
              </a:r>
              <a:endParaRPr lang="zh-CN" altLang="en-US" sz="18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1CFD604-F9E8-59AE-B4E4-6F6CD69F1513}"/>
                </a:ext>
              </a:extLst>
            </p:cNvPr>
            <p:cNvSpPr txBox="1"/>
            <p:nvPr/>
          </p:nvSpPr>
          <p:spPr>
            <a:xfrm>
              <a:off x="5843987" y="1579885"/>
              <a:ext cx="3677289" cy="176971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altLang="zh-CN" sz="11200" b="1" spc="300" dirty="0">
                  <a:solidFill>
                    <a:schemeClr val="bg1"/>
                  </a:solidFill>
                  <a:effectLst>
                    <a:outerShdw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SCAI</a:t>
              </a:r>
              <a:endParaRPr lang="zh-CN" altLang="en-US" sz="11200" b="1" spc="300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E8DC6D2-1A87-E25A-E66A-C2A8ACA0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1" y="810800"/>
            <a:ext cx="4777636" cy="477763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D3D3170-300C-9BD8-8AA4-9EDE7F73E033}"/>
              </a:ext>
            </a:extLst>
          </p:cNvPr>
          <p:cNvSpPr txBox="1"/>
          <p:nvPr/>
        </p:nvSpPr>
        <p:spPr>
          <a:xfrm>
            <a:off x="953599" y="7025783"/>
            <a:ext cx="10284803" cy="83099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5400" b="1" spc="3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WEB3 BRAIN OF ACADEMIC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0AEA53-170F-EAE9-6849-62D64063C6DD}"/>
              </a:ext>
            </a:extLst>
          </p:cNvPr>
          <p:cNvSpPr txBox="1"/>
          <p:nvPr/>
        </p:nvSpPr>
        <p:spPr>
          <a:xfrm>
            <a:off x="1926906" y="7900628"/>
            <a:ext cx="8338180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1600" spc="1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 is a framework for building scientific AI agents without hallucination effect. </a:t>
            </a:r>
            <a:endParaRPr lang="zh-CN" altLang="en-US" sz="1600" spc="100" dirty="0">
              <a:solidFill>
                <a:schemeClr val="bg1"/>
              </a:solidFill>
              <a:effectLst>
                <a:outerShdw blurRad="203200" dir="2700000" algn="tl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6C16BC4-B6F6-F859-8165-33EB057F4C96}"/>
              </a:ext>
            </a:extLst>
          </p:cNvPr>
          <p:cNvGrpSpPr/>
          <p:nvPr/>
        </p:nvGrpSpPr>
        <p:grpSpPr>
          <a:xfrm>
            <a:off x="5730780" y="8278693"/>
            <a:ext cx="720000" cy="720000"/>
            <a:chOff x="5753622" y="5758233"/>
            <a:chExt cx="718244" cy="71824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756469D-DD97-D77A-CE66-6DD4AA46F441}"/>
                </a:ext>
              </a:extLst>
            </p:cNvPr>
            <p:cNvSpPr/>
            <p:nvPr/>
          </p:nvSpPr>
          <p:spPr>
            <a:xfrm>
              <a:off x="5753622" y="5758233"/>
              <a:ext cx="718244" cy="7182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6FEA8DF-919D-7D7B-9C7A-49E38A05A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366" y="5774977"/>
              <a:ext cx="684756" cy="684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748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72FD7-B01E-C018-77D9-F5A618594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91774D63-66BA-DD28-3287-D21C3445716C}"/>
              </a:ext>
            </a:extLst>
          </p:cNvPr>
          <p:cNvSpPr txBox="1"/>
          <p:nvPr/>
        </p:nvSpPr>
        <p:spPr>
          <a:xfrm>
            <a:off x="5783804" y="5877327"/>
            <a:ext cx="613951" cy="3077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7A64D4-549B-91FF-E60E-4439AB2EF829}"/>
              </a:ext>
            </a:extLst>
          </p:cNvPr>
          <p:cNvSpPr txBox="1"/>
          <p:nvPr/>
        </p:nvSpPr>
        <p:spPr>
          <a:xfrm>
            <a:off x="953599" y="1320308"/>
            <a:ext cx="10284803" cy="83099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5400" b="1" spc="3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WEB3 BRAIN OF ACADEMIC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32DC72-F6D2-0307-48E5-3A445AFD2036}"/>
              </a:ext>
            </a:extLst>
          </p:cNvPr>
          <p:cNvSpPr txBox="1"/>
          <p:nvPr/>
        </p:nvSpPr>
        <p:spPr>
          <a:xfrm>
            <a:off x="1926906" y="2195153"/>
            <a:ext cx="8338180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1600" spc="1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 is a framework for building scientific AI agents without hallucination effect. </a:t>
            </a:r>
            <a:endParaRPr lang="zh-CN" altLang="en-US" sz="1600" spc="100" dirty="0">
              <a:solidFill>
                <a:schemeClr val="bg1"/>
              </a:solidFill>
              <a:effectLst>
                <a:outerShdw blurRad="203200" dir="2700000" algn="tl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A46684-CD5A-0465-0E6F-B10531E1DB37}"/>
              </a:ext>
            </a:extLst>
          </p:cNvPr>
          <p:cNvGrpSpPr/>
          <p:nvPr/>
        </p:nvGrpSpPr>
        <p:grpSpPr>
          <a:xfrm>
            <a:off x="5730780" y="5671216"/>
            <a:ext cx="720000" cy="720000"/>
            <a:chOff x="5753622" y="5758233"/>
            <a:chExt cx="718244" cy="71824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92A6389-70CC-D4BF-5A94-C16923C9FBE5}"/>
                </a:ext>
              </a:extLst>
            </p:cNvPr>
            <p:cNvSpPr/>
            <p:nvPr/>
          </p:nvSpPr>
          <p:spPr>
            <a:xfrm>
              <a:off x="5753622" y="5758233"/>
              <a:ext cx="718244" cy="7182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70B7188-4C5C-7C05-D3B4-2E3EE4B2F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366" y="5774977"/>
              <a:ext cx="684756" cy="684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17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E123DF-8AA0-09C1-3660-B689050E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114CC4A6-8CE3-8D17-07AA-4233A6EBC8F9}"/>
              </a:ext>
            </a:extLst>
          </p:cNvPr>
          <p:cNvSpPr/>
          <p:nvPr/>
        </p:nvSpPr>
        <p:spPr>
          <a:xfrm>
            <a:off x="2729910" y="2221538"/>
            <a:ext cx="6771277" cy="1668657"/>
          </a:xfrm>
          <a:prstGeom prst="roundRect">
            <a:avLst>
              <a:gd name="adj" fmla="val 11470"/>
            </a:avLst>
          </a:prstGeom>
          <a:solidFill>
            <a:schemeClr val="bg1">
              <a:alpha val="20000"/>
            </a:schemeClr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alpha val="1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1BCBDE-90F2-8484-C79B-88B9494BB1D0}"/>
              </a:ext>
            </a:extLst>
          </p:cNvPr>
          <p:cNvSpPr txBox="1"/>
          <p:nvPr/>
        </p:nvSpPr>
        <p:spPr>
          <a:xfrm>
            <a:off x="5808572" y="5428615"/>
            <a:ext cx="613951" cy="3077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FD4DD4-0E01-98C1-EDEC-1FC3CAB58883}"/>
              </a:ext>
            </a:extLst>
          </p:cNvPr>
          <p:cNvSpPr txBox="1"/>
          <p:nvPr/>
        </p:nvSpPr>
        <p:spPr>
          <a:xfrm>
            <a:off x="3225276" y="1574798"/>
            <a:ext cx="5741444" cy="43088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WEB3 BRAIN OF ACADEMIC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477740B-59E9-2A81-5E65-2B3C67DF99DF}"/>
              </a:ext>
            </a:extLst>
          </p:cNvPr>
          <p:cNvGrpSpPr/>
          <p:nvPr/>
        </p:nvGrpSpPr>
        <p:grpSpPr>
          <a:xfrm>
            <a:off x="5755548" y="5222504"/>
            <a:ext cx="720000" cy="720000"/>
            <a:chOff x="5753622" y="5758233"/>
            <a:chExt cx="718244" cy="71824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3BF5DED-2B2B-D732-5A80-5A43173E0A43}"/>
                </a:ext>
              </a:extLst>
            </p:cNvPr>
            <p:cNvSpPr/>
            <p:nvPr/>
          </p:nvSpPr>
          <p:spPr>
            <a:xfrm>
              <a:off x="5753622" y="5758233"/>
              <a:ext cx="718244" cy="7182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EC16173-F9F9-BE5F-3ED5-97632B7F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366" y="5774977"/>
              <a:ext cx="684756" cy="684756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29BD464-BF65-20B6-D976-C2F1EA8A5310}"/>
              </a:ext>
            </a:extLst>
          </p:cNvPr>
          <p:cNvGrpSpPr/>
          <p:nvPr/>
        </p:nvGrpSpPr>
        <p:grpSpPr>
          <a:xfrm>
            <a:off x="3257550" y="2607163"/>
            <a:ext cx="5676900" cy="555682"/>
            <a:chOff x="3490913" y="3260392"/>
            <a:chExt cx="5676900" cy="55568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4292EFA-8151-7544-8020-84886D1F8424}"/>
                </a:ext>
              </a:extLst>
            </p:cNvPr>
            <p:cNvSpPr/>
            <p:nvPr/>
          </p:nvSpPr>
          <p:spPr>
            <a:xfrm>
              <a:off x="3490913" y="3260392"/>
              <a:ext cx="5676900" cy="5556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40490A7-CF17-5F38-529F-F158CBDDF5A5}"/>
                </a:ext>
              </a:extLst>
            </p:cNvPr>
            <p:cNvSpPr txBox="1"/>
            <p:nvPr/>
          </p:nvSpPr>
          <p:spPr>
            <a:xfrm>
              <a:off x="3661963" y="3399734"/>
              <a:ext cx="489268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alpha val="5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Search 140,672,733 Open-Access scientific literature across all fields</a:t>
              </a:r>
              <a:endParaRPr lang="zh-CN" altLang="en-US" sz="1200" dirty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F4B367A0-3B82-C906-4045-7C76AEE43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25699" y="3423933"/>
              <a:ext cx="228600" cy="22860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29599B7-E175-3D0F-7FE5-06A6B211FA05}"/>
              </a:ext>
            </a:extLst>
          </p:cNvPr>
          <p:cNvSpPr txBox="1"/>
          <p:nvPr/>
        </p:nvSpPr>
        <p:spPr>
          <a:xfrm>
            <a:off x="4982225" y="3391450"/>
            <a:ext cx="2266646" cy="15388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1000" spc="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AI-Powered Science is the future</a:t>
            </a:r>
            <a:endParaRPr lang="zh-CN" altLang="en-US" sz="1000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0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B5F7">
            <a:alpha val="1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BD80C-11FD-1CE1-F1AC-52C769D8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9FDF4D0-D0FC-AC72-D709-A9197D7C7A67}"/>
              </a:ext>
            </a:extLst>
          </p:cNvPr>
          <p:cNvSpPr txBox="1"/>
          <p:nvPr/>
        </p:nvSpPr>
        <p:spPr>
          <a:xfrm>
            <a:off x="1022761" y="422396"/>
            <a:ext cx="735779" cy="369332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B6736A-6043-68C3-CE93-CD29D94767A1}"/>
              </a:ext>
            </a:extLst>
          </p:cNvPr>
          <p:cNvGrpSpPr/>
          <p:nvPr/>
        </p:nvGrpSpPr>
        <p:grpSpPr>
          <a:xfrm>
            <a:off x="444406" y="394670"/>
            <a:ext cx="424784" cy="424784"/>
            <a:chOff x="5753622" y="5758233"/>
            <a:chExt cx="718244" cy="71824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48448FB-5AA2-840F-8577-A42E22DEDB86}"/>
                </a:ext>
              </a:extLst>
            </p:cNvPr>
            <p:cNvSpPr/>
            <p:nvPr/>
          </p:nvSpPr>
          <p:spPr>
            <a:xfrm>
              <a:off x="5753622" y="5758233"/>
              <a:ext cx="718244" cy="7182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20B81D-392C-2581-66DF-E043022A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366" y="5774977"/>
              <a:ext cx="684756" cy="684756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8F27960-17FF-3211-4D9C-AEFEBECC2BF1}"/>
              </a:ext>
            </a:extLst>
          </p:cNvPr>
          <p:cNvGrpSpPr/>
          <p:nvPr/>
        </p:nvGrpSpPr>
        <p:grpSpPr>
          <a:xfrm>
            <a:off x="1926906" y="464151"/>
            <a:ext cx="2485220" cy="285823"/>
            <a:chOff x="1926906" y="464151"/>
            <a:chExt cx="2485220" cy="285823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BE5FA76-11DB-9B56-1278-C0C66F597A92}"/>
                </a:ext>
              </a:extLst>
            </p:cNvPr>
            <p:cNvSpPr txBox="1"/>
            <p:nvPr/>
          </p:nvSpPr>
          <p:spPr>
            <a:xfrm>
              <a:off x="2095273" y="468563"/>
              <a:ext cx="2316853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TITLE OF THIS PAGE</a:t>
              </a:r>
              <a:endPara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591F05F-15FF-E976-847E-7F715EEC62BC}"/>
                </a:ext>
              </a:extLst>
            </p:cNvPr>
            <p:cNvCxnSpPr>
              <a:cxnSpLocks/>
            </p:cNvCxnSpPr>
            <p:nvPr/>
          </p:nvCxnSpPr>
          <p:spPr>
            <a:xfrm>
              <a:off x="1926906" y="464151"/>
              <a:ext cx="0" cy="2858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20B8522-A293-21C1-8602-EE95708C207F}"/>
              </a:ext>
            </a:extLst>
          </p:cNvPr>
          <p:cNvSpPr txBox="1"/>
          <p:nvPr/>
        </p:nvSpPr>
        <p:spPr>
          <a:xfrm>
            <a:off x="10014462" y="530118"/>
            <a:ext cx="1723229" cy="15388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alpha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WEB3 BRAIN FOR SCIENCE</a:t>
            </a:r>
            <a:endParaRPr lang="zh-CN" altLang="en-US" sz="1000" b="1" dirty="0">
              <a:solidFill>
                <a:schemeClr val="tx1">
                  <a:alpha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64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2D4E"/>
            </a:gs>
            <a:gs pos="100000">
              <a:srgbClr val="3FB5F7"/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04EC2A-03E7-BEAC-677C-3E902FA2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982630D-E0B3-34F0-3EF2-9C029F2EE249}"/>
              </a:ext>
            </a:extLst>
          </p:cNvPr>
          <p:cNvGrpSpPr/>
          <p:nvPr/>
        </p:nvGrpSpPr>
        <p:grpSpPr>
          <a:xfrm>
            <a:off x="5623243" y="2475115"/>
            <a:ext cx="4430700" cy="1508105"/>
            <a:chOff x="5467282" y="1849189"/>
            <a:chExt cx="4430700" cy="150810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C8E19A1-F5E2-B1A5-225E-B0D17C0E18BD}"/>
                </a:ext>
              </a:extLst>
            </p:cNvPr>
            <p:cNvSpPr txBox="1"/>
            <p:nvPr/>
          </p:nvSpPr>
          <p:spPr>
            <a:xfrm>
              <a:off x="6009096" y="3080295"/>
              <a:ext cx="3347070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algn="ctr">
                <a:defRPr sz="1600" spc="100">
                  <a:solidFill>
                    <a:schemeClr val="bg1"/>
                  </a:solidFill>
                  <a:effectLst>
                    <a:outerShdw blurRad="203200" dir="2700000" algn="tl">
                      <a:srgbClr val="000000">
                        <a:alpha val="2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1800" dirty="0"/>
                <a:t>WEB3 BRAIN OF ACADEMIC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FFDE82D-1B5A-2ADB-AB89-58A27133EF04}"/>
                </a:ext>
              </a:extLst>
            </p:cNvPr>
            <p:cNvSpPr txBox="1"/>
            <p:nvPr/>
          </p:nvSpPr>
          <p:spPr>
            <a:xfrm>
              <a:off x="5467282" y="1849189"/>
              <a:ext cx="4430700" cy="123110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altLang="zh-CN" sz="8000" b="1" spc="300" dirty="0">
                  <a:solidFill>
                    <a:schemeClr val="bg1"/>
                  </a:solidFill>
                  <a:effectLst>
                    <a:outerShdw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SCAI.SH</a:t>
              </a:r>
              <a:endParaRPr lang="zh-CN" altLang="en-US" sz="8000" b="1" spc="300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C042EEC-B103-02DA-7469-33C8477D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1" y="810800"/>
            <a:ext cx="4777636" cy="47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92604F7-18EA-186B-76DF-F87611B8B711}"/>
              </a:ext>
            </a:extLst>
          </p:cNvPr>
          <p:cNvSpPr txBox="1"/>
          <p:nvPr/>
        </p:nvSpPr>
        <p:spPr>
          <a:xfrm>
            <a:off x="953599" y="1320308"/>
            <a:ext cx="10284803" cy="83099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5400" b="1" spc="3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WEB3 BRAIN OF ACADEMIC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721957-CA53-1EAB-1E36-72B45268CFDB}"/>
              </a:ext>
            </a:extLst>
          </p:cNvPr>
          <p:cNvSpPr txBox="1"/>
          <p:nvPr/>
        </p:nvSpPr>
        <p:spPr>
          <a:xfrm>
            <a:off x="1926906" y="2195153"/>
            <a:ext cx="8338180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1600" spc="1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 is a framework for building scientific AI agents without hallucination effect. </a:t>
            </a:r>
            <a:endParaRPr lang="zh-CN" altLang="en-US" sz="1600" spc="100" dirty="0">
              <a:solidFill>
                <a:schemeClr val="bg1"/>
              </a:solidFill>
              <a:effectLst>
                <a:outerShdw blurRad="203200" dir="2700000" algn="tl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5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91</Words>
  <Application>Microsoft Office PowerPoint</Application>
  <PresentationFormat>宽屏</PresentationFormat>
  <Paragraphs>18</Paragraphs>
  <Slides>6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小飞 肖</dc:creator>
  <cp:lastModifiedBy>小飞 肖</cp:lastModifiedBy>
  <cp:revision>15</cp:revision>
  <dcterms:created xsi:type="dcterms:W3CDTF">2025-06-30T00:44:16Z</dcterms:created>
  <dcterms:modified xsi:type="dcterms:W3CDTF">2025-07-01T05:39:32Z</dcterms:modified>
</cp:coreProperties>
</file>